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60" r:id="rId2"/>
    <p:sldId id="256" r:id="rId3"/>
    <p:sldId id="257" r:id="rId4"/>
    <p:sldId id="258" r:id="rId5"/>
    <p:sldId id="259" r:id="rId6"/>
    <p:sldId id="27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40491"/>
    <p:restoredTop sz="86322"/>
  </p:normalViewPr>
  <p:slideViewPr>
    <p:cSldViewPr snapToGrid="0" snapToObjects="1">
      <p:cViewPr varScale="1">
        <p:scale>
          <a:sx n="60" d="100"/>
          <a:sy n="60" d="100"/>
        </p:scale>
        <p:origin x="-120" y="-10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1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0998-8D80-B446-B934-51F26515C12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15F5C-5102-D74C-8A7B-EE0FD685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703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5F5C-5102-D74C-8A7B-EE0FD68540E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547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864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70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75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031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17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495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44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02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57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057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77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A728-FEF0-2748-9EFE-343A523E0D35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6707-E675-784C-A6CD-95C10079F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858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6667"/>
            <a:ext cx="10515600" cy="1143001"/>
          </a:xfrm>
        </p:spPr>
        <p:txBody>
          <a:bodyPr>
            <a:normAutofit fontScale="90000"/>
          </a:bodyPr>
          <a:lstStyle/>
          <a:p>
            <a:pPr algn="ctr" fontAlgn="ctr"/>
            <a:r>
              <a:rPr lang="en-US" sz="6667" dirty="0" smtClean="0">
                <a:latin typeface="+mn-lt"/>
                <a:cs typeface="Arial"/>
              </a:rPr>
              <a:t>Saskatchewan College of Physical Therapists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0"/>
            <a:ext cx="10515600" cy="2493962"/>
          </a:xfrm>
        </p:spPr>
        <p:txBody>
          <a:bodyPr>
            <a:normAutofit/>
          </a:bodyPr>
          <a:lstStyle/>
          <a:p>
            <a:pPr algn="ctr" fontAlgn="ctr">
              <a:buNone/>
            </a:pPr>
            <a:r>
              <a:rPr lang="en-US" sz="3600" dirty="0" smtClean="0">
                <a:cs typeface="Arial"/>
              </a:rPr>
              <a:t>2017 Annual General Meeting</a:t>
            </a:r>
          </a:p>
          <a:p>
            <a:pPr algn="ctr" fontAlgn="ctr">
              <a:buNone/>
            </a:pPr>
            <a:r>
              <a:rPr lang="en-US" sz="3600" dirty="0" smtClean="0">
                <a:cs typeface="Arial"/>
              </a:rPr>
              <a:t>April 22, 2017</a:t>
            </a:r>
          </a:p>
          <a:p>
            <a:pPr algn="ctr" fontAlgn="ctr">
              <a:buNone/>
            </a:pPr>
            <a:r>
              <a:rPr lang="en-US" sz="3600" dirty="0" smtClean="0">
                <a:cs typeface="Arial"/>
              </a:rPr>
              <a:t>Financials</a:t>
            </a:r>
            <a:endParaRPr lang="en-US" sz="3600" dirty="0"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3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07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Highlights of 2017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Committee Expenses</a:t>
            </a:r>
          </a:p>
          <a:p>
            <a:r>
              <a:rPr lang="en-US" dirty="0" smtClean="0"/>
              <a:t>Discipline has not completed the review of the terms of reference and discipline mapping process; therefore funds are , $20000included in the 2017 budget to allow for this continued work</a:t>
            </a:r>
          </a:p>
          <a:p>
            <a:r>
              <a:rPr lang="en-US" dirty="0" smtClean="0"/>
              <a:t>Budget of $15,000 for discipline hearings for 3 </a:t>
            </a:r>
            <a:r>
              <a:rPr lang="en-US" dirty="0" err="1" smtClean="0"/>
              <a:t>x</a:t>
            </a:r>
            <a:r>
              <a:rPr lang="en-US" dirty="0" smtClean="0"/>
              <a:t> 6 hour days</a:t>
            </a:r>
          </a:p>
          <a:p>
            <a:r>
              <a:rPr lang="en-US" dirty="0" smtClean="0"/>
              <a:t>The PCC budget includes $5,000 for investigations training for some committee members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58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Highlights of 2017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Support &amp; Website</a:t>
            </a:r>
          </a:p>
          <a:p>
            <a:r>
              <a:rPr lang="en-US" dirty="0" smtClean="0"/>
              <a:t>Budget of $20,000 plus $20, 000 unrestricted reserve funds for the creation of a records management system to enable the office to go paperless and enhance the membership registration renewal process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5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Highlights of 2017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Professional Fees</a:t>
            </a:r>
          </a:p>
          <a:p>
            <a:r>
              <a:rPr lang="en-US" dirty="0" smtClean="0"/>
              <a:t>Budget of $17,000</a:t>
            </a:r>
          </a:p>
          <a:p>
            <a:r>
              <a:rPr lang="en-US" dirty="0" smtClean="0"/>
              <a:t>Includes legal and accounting fees</a:t>
            </a:r>
          </a:p>
          <a:p>
            <a:r>
              <a:rPr lang="en-US" dirty="0" smtClean="0"/>
              <a:t>Expected to return to similar levels as previous years as the corporation work is completed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87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Highlights of 2017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Rent</a:t>
            </a:r>
          </a:p>
          <a:p>
            <a:r>
              <a:rPr lang="en-US" dirty="0" smtClean="0"/>
              <a:t>Budget of $19,000</a:t>
            </a:r>
          </a:p>
          <a:p>
            <a:r>
              <a:rPr lang="en-US" dirty="0" smtClean="0"/>
              <a:t>Full year in the new location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39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888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269739"/>
              </p:ext>
            </p:extLst>
          </p:nvPr>
        </p:nvGraphicFramePr>
        <p:xfrm>
          <a:off x="935567" y="1122363"/>
          <a:ext cx="10198100" cy="4482024"/>
        </p:xfrm>
        <a:graphic>
          <a:graphicData uri="http://schemas.openxmlformats.org/drawingml/2006/table">
            <a:tbl>
              <a:tblPr/>
              <a:tblGrid>
                <a:gridCol w="2133341"/>
                <a:gridCol w="2051290"/>
                <a:gridCol w="1952828"/>
                <a:gridCol w="2149751"/>
                <a:gridCol w="1882628"/>
                <a:gridCol w="28262"/>
              </a:tblGrid>
              <a:tr h="11720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800" b="1" i="0" u="none" strike="noStrike" dirty="0">
                          <a:effectLst/>
                          <a:latin typeface="Arial" charset="0"/>
                        </a:rPr>
                        <a:t>2015 - 2017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effectLst/>
                          <a:latin typeface="Arial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39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effectLst/>
                          <a:latin typeface="Arial" charset="0"/>
                        </a:rPr>
                        <a:t>Actual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Budget 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Actual 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effectLst/>
                          <a:latin typeface="Arial" charset="0"/>
                        </a:rPr>
                        <a:t>Budget </a:t>
                      </a:r>
                      <a:r>
                        <a:rPr lang="fr-FR" sz="2000" b="1" i="0" u="none" strike="noStrike" dirty="0" smtClean="0">
                          <a:effectLst/>
                          <a:latin typeface="Arial" charset="0"/>
                        </a:rPr>
                        <a:t>2017</a:t>
                      </a:r>
                      <a:endParaRPr lang="fr-FR" sz="2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3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$368,296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$388,450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$385,524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383,625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3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Expenditures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$318,859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$383,521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$290,025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373,245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8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Net Income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charset="0"/>
                        </a:rPr>
                        <a:t>$49,437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$4,929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$</a:t>
                      </a:r>
                      <a:r>
                        <a:rPr lang="en-US" sz="2000" b="0" i="0" u="none" strike="noStrike" dirty="0" smtClean="0">
                          <a:latin typeface="Arial"/>
                        </a:rPr>
                        <a:t>95,499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charset="0"/>
                        </a:rPr>
                        <a:t>$9,690</a:t>
                      </a:r>
                      <a:endParaRPr lang="en-US" sz="2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5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6555941"/>
              </p:ext>
            </p:extLst>
          </p:nvPr>
        </p:nvGraphicFramePr>
        <p:xfrm>
          <a:off x="889000" y="196287"/>
          <a:ext cx="10753486" cy="6449772"/>
        </p:xfrm>
        <a:graphic>
          <a:graphicData uri="http://schemas.openxmlformats.org/drawingml/2006/table">
            <a:tbl>
              <a:tblPr/>
              <a:tblGrid>
                <a:gridCol w="2460871"/>
                <a:gridCol w="2166075"/>
                <a:gridCol w="780173"/>
                <a:gridCol w="75943"/>
                <a:gridCol w="476857"/>
                <a:gridCol w="1268884"/>
                <a:gridCol w="3524683"/>
              </a:tblGrid>
              <a:tr h="375554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effectLst/>
                          <a:latin typeface="Arial" charset="0"/>
                        </a:rPr>
                        <a:t>Short and Long term Investments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effectLst/>
                          <a:latin typeface="Calibri" charset="0"/>
                        </a:rPr>
                        <a:t>Checking account (TD)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charset="0"/>
                        </a:rPr>
                        <a:t>$436,159</a:t>
                      </a:r>
                      <a:endParaRPr lang="en-US" sz="2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effectLst/>
                          <a:latin typeface="Calibri" charset="0"/>
                        </a:rPr>
                        <a:t>RBC Cash account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charset="0"/>
                        </a:rPr>
                        <a:t>$3,610</a:t>
                      </a:r>
                      <a:endParaRPr lang="en-US" sz="2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(2010 – savings)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100,126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(2020)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$100,057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(2030)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$100,746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Corporate Credit Card Reserve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effectLst/>
                          <a:latin typeface="Calibri" charset="0"/>
                        </a:rPr>
                        <a:t>Short term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$746,698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(GIC – long term)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(03/10/18)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33,367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(GIC – long term)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s-IS" sz="2000" b="0" i="0" u="none" strike="noStrike">
                          <a:effectLst/>
                          <a:latin typeface="Calibri" charset="0"/>
                        </a:rPr>
                        <a:t>(03/10/19)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effectLst/>
                          <a:latin typeface="Calibri" charset="0"/>
                        </a:rPr>
                        <a:t>1.86%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33,369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(GIC – long term)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(10/29/20)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73,407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RBC Dominion (GIC – long term)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s-IS" sz="2000" b="0" i="0" u="none" strike="noStrike">
                          <a:effectLst/>
                          <a:latin typeface="Calibri" charset="0"/>
                        </a:rPr>
                        <a:t>(03/10/21)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$33,375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effectLst/>
                          <a:latin typeface="Calibri" charset="0"/>
                        </a:rPr>
                        <a:t>Long term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sk-SK" sz="2000" b="1" i="0" u="none" strike="noStrike" dirty="0"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$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174,421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effectLst/>
                          <a:latin typeface="Arial" charset="0"/>
                        </a:rPr>
                        <a:t>$921,119</a:t>
                      </a:r>
                      <a:endParaRPr lang="en-US" sz="2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0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4513299"/>
              </p:ext>
            </p:extLst>
          </p:nvPr>
        </p:nvGraphicFramePr>
        <p:xfrm>
          <a:off x="838200" y="1017638"/>
          <a:ext cx="9702801" cy="4147244"/>
        </p:xfrm>
        <a:graphic>
          <a:graphicData uri="http://schemas.openxmlformats.org/drawingml/2006/table">
            <a:tbl>
              <a:tblPr/>
              <a:tblGrid>
                <a:gridCol w="2868841"/>
                <a:gridCol w="1817386"/>
                <a:gridCol w="1683886"/>
                <a:gridCol w="1806667"/>
                <a:gridCol w="1526021"/>
              </a:tblGrid>
              <a:tr h="6587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effectLst/>
                          <a:latin typeface="Arial" charset="0"/>
                        </a:rPr>
                        <a:t>Designated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To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1" i="0" u="none" strike="noStrike" dirty="0" smtClean="0">
                          <a:effectLst/>
                          <a:latin typeface="Arial" charset="0"/>
                        </a:rPr>
                        <a:t>2016</a:t>
                      </a:r>
                      <a:endParaRPr lang="is-IS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$300,000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effectLst/>
                          <a:latin typeface="Arial" charset="0"/>
                        </a:rPr>
                        <a:t>295,000</a:t>
                      </a:r>
                      <a:endParaRPr lang="en-US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charset="0"/>
                        </a:rPr>
                        <a:t>$45,000</a:t>
                      </a:r>
                      <a:endParaRPr lang="en-US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$100,000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Arial" charset="0"/>
                        </a:rPr>
                        <a:t>$95,000</a:t>
                      </a:r>
                      <a:endParaRPr lang="en-US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 dirty="0" smtClean="0">
                          <a:effectLst/>
                          <a:latin typeface="Arial" charset="0"/>
                        </a:rPr>
                        <a:t>$25,000 </a:t>
                      </a:r>
                      <a:endParaRPr lang="sk-SK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Arial" charset="0"/>
                        </a:rPr>
                        <a:t>Disaster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$20,000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$20,000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$420,000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Arial" charset="0"/>
                        </a:rPr>
                        <a:t>$340,000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effectLst/>
                          <a:latin typeface="Arial" charset="0"/>
                        </a:rPr>
                        <a:t>Unrestricted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effectLst/>
                          <a:latin typeface="Arial" charset="0"/>
                        </a:rPr>
                        <a:t>Reserve</a:t>
                      </a:r>
                      <a:endParaRPr lang="en-US" sz="2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2400" b="1" i="0" u="none" strike="noStrike" dirty="0" smtClean="0">
                          <a:effectLst/>
                          <a:latin typeface="Arial" charset="0"/>
                        </a:rPr>
                        <a:t>$20,000</a:t>
                      </a:r>
                      <a:endParaRPr lang="sk-SK" sz="24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70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6384415"/>
              </p:ext>
            </p:extLst>
          </p:nvPr>
        </p:nvGraphicFramePr>
        <p:xfrm>
          <a:off x="862372" y="312392"/>
          <a:ext cx="10250128" cy="6545608"/>
        </p:xfrm>
        <a:graphic>
          <a:graphicData uri="http://schemas.openxmlformats.org/drawingml/2006/table">
            <a:tbl>
              <a:tblPr/>
              <a:tblGrid>
                <a:gridCol w="3501824"/>
                <a:gridCol w="1386138"/>
                <a:gridCol w="1659719"/>
                <a:gridCol w="1896821"/>
                <a:gridCol w="1805626"/>
              </a:tblGrid>
              <a:tr h="449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Revenue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Calibri"/>
                        </a:rPr>
                        <a:t>Budget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MEMBERSHIPS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$356,570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$370,895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$374,325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Interest &amp; Investment, Late Fees, Discp Fees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$11,726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$14,629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Total Revenue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$368,296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$385,524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$383,625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Expenses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Budget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Alliance Fees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$14,995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$15,426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Amortization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$3,793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$4,806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Bad Debts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Committee Expenses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$97,723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$67,120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$134,765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Computer Support, Website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$12,427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$12,842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$20,300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$3,146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Interest &amp; Bank Charges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$8,664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Licenses and Dues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$14,037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Professional Fees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$8,687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$18,105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Recruitment &amp; Relocation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$2,533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Rent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Telephone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Wages &amp; Benefits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$147,035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$126,458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$133,304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effectLst/>
                          <a:latin typeface="Arial" charset="0"/>
                        </a:rPr>
                        <a:t>Total Expenses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$316,584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$289,324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$373,245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9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2015/2016 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/>
              <a:t>Committee Expenses</a:t>
            </a:r>
            <a:endParaRPr lang="en-US" dirty="0"/>
          </a:p>
          <a:p>
            <a:pPr fontAlgn="b"/>
            <a:r>
              <a:rPr lang="en-US" dirty="0" smtClean="0"/>
              <a:t> 2015: $97, 723  </a:t>
            </a:r>
          </a:p>
          <a:p>
            <a:pPr fontAlgn="b"/>
            <a:r>
              <a:rPr lang="en-US" dirty="0" smtClean="0"/>
              <a:t> 2016: $67,120</a:t>
            </a:r>
          </a:p>
          <a:p>
            <a:endParaRPr lang="en-US" dirty="0" smtClean="0"/>
          </a:p>
          <a:p>
            <a:r>
              <a:rPr lang="en-US" dirty="0" smtClean="0"/>
              <a:t>There were no complaint cases brought to PCC or Discipline Committee in 2016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3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2015/2016 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 smtClean="0"/>
              <a:t>Office</a:t>
            </a:r>
            <a:endParaRPr lang="en-US" dirty="0" smtClean="0"/>
          </a:p>
          <a:p>
            <a:pPr fontAlgn="b"/>
            <a:r>
              <a:rPr lang="en-US" dirty="0" smtClean="0"/>
              <a:t> 2015: $3,756</a:t>
            </a:r>
          </a:p>
          <a:p>
            <a:pPr fontAlgn="b"/>
            <a:r>
              <a:rPr lang="en-US" dirty="0" smtClean="0"/>
              <a:t>2016: $14,037</a:t>
            </a:r>
          </a:p>
          <a:p>
            <a:pPr fontAlgn="b"/>
            <a:endParaRPr lang="en-US" dirty="0" smtClean="0"/>
          </a:p>
          <a:p>
            <a:pPr fontAlgn="b"/>
            <a:r>
              <a:rPr lang="en-US" dirty="0" smtClean="0"/>
              <a:t>Office furniture and computer equipment was purchased in 2016; whereas none was purchased in 2015</a:t>
            </a:r>
          </a:p>
          <a:p>
            <a:pPr fontAlgn="b"/>
            <a:r>
              <a:rPr lang="en-US" dirty="0" smtClean="0"/>
              <a:t>Higher postage than 2015 as council decided to mail out larger new registrant package (in 2017 this package will be sent electronically)</a:t>
            </a:r>
          </a:p>
          <a:p>
            <a:pPr fontAlgn="b"/>
            <a:r>
              <a:rPr lang="en-US" dirty="0" smtClean="0"/>
              <a:t>1.5 fulltime staff in the office in 2016 for the entire year</a:t>
            </a:r>
          </a:p>
          <a:p>
            <a:pPr fontAlgn="b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96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2015/2016 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en-US" b="1" dirty="0" smtClean="0"/>
              <a:t>Rent</a:t>
            </a:r>
            <a:endParaRPr lang="en-US" dirty="0" smtClean="0"/>
          </a:p>
          <a:p>
            <a:pPr fontAlgn="ctr"/>
            <a:r>
              <a:rPr lang="en-US" b="1" dirty="0"/>
              <a:t> </a:t>
            </a:r>
            <a:r>
              <a:rPr lang="en-US" dirty="0" smtClean="0"/>
              <a:t>2015: $10,022</a:t>
            </a:r>
          </a:p>
          <a:p>
            <a:pPr fontAlgn="b"/>
            <a:r>
              <a:rPr lang="en-US" dirty="0" smtClean="0"/>
              <a:t>2016: $15,020</a:t>
            </a:r>
          </a:p>
          <a:p>
            <a:pPr fontAlgn="b">
              <a:buNone/>
            </a:pPr>
            <a:endParaRPr lang="en-US" dirty="0" smtClean="0"/>
          </a:p>
          <a:p>
            <a:r>
              <a:rPr lang="en-US" dirty="0" smtClean="0"/>
              <a:t>SCPT office moves to new location April 1, 2016</a:t>
            </a:r>
          </a:p>
          <a:p>
            <a:r>
              <a:rPr lang="en-US" dirty="0" smtClean="0"/>
              <a:t>Higher rent at new location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2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5002">
              <a:srgbClr val="92D050"/>
            </a:gs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2015/2016 Actuals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/>
              <a:t>Professional Fees</a:t>
            </a:r>
            <a:endParaRPr lang="en-US" dirty="0"/>
          </a:p>
          <a:p>
            <a:pPr fontAlgn="ctr"/>
            <a:r>
              <a:rPr lang="en-US" b="1" dirty="0"/>
              <a:t> </a:t>
            </a:r>
            <a:r>
              <a:rPr lang="en-US" dirty="0" smtClean="0"/>
              <a:t>2015: $8,687</a:t>
            </a:r>
          </a:p>
          <a:p>
            <a:pPr fontAlgn="b"/>
            <a:r>
              <a:rPr lang="en-US" dirty="0" smtClean="0"/>
              <a:t>2016: $18,105</a:t>
            </a:r>
          </a:p>
          <a:p>
            <a:pPr fontAlgn="b"/>
            <a:endParaRPr lang="en-US" dirty="0" smtClean="0"/>
          </a:p>
          <a:p>
            <a:r>
              <a:rPr lang="en-US" dirty="0" smtClean="0"/>
              <a:t>Due to increased legal fees for consultation on professional corporation work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19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1147</TotalTime>
  <Words>747</Words>
  <Application>Microsoft Macintosh PowerPoint</Application>
  <PresentationFormat>Custom</PresentationFormat>
  <Paragraphs>252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Saskatchewan College of Physical Therapists  </vt:lpstr>
      <vt:lpstr>Slide 2</vt:lpstr>
      <vt:lpstr>Slide 3</vt:lpstr>
      <vt:lpstr>Slide 4</vt:lpstr>
      <vt:lpstr>Slide 5</vt:lpstr>
      <vt:lpstr>Differences Between 2015/2016 Actuals</vt:lpstr>
      <vt:lpstr>Differences Between 2015/2016 Actuals</vt:lpstr>
      <vt:lpstr>Differences Between 2015/2016 Actuals</vt:lpstr>
      <vt:lpstr>Differences Between 2015/2016 Actuals</vt:lpstr>
      <vt:lpstr>Slide 10</vt:lpstr>
      <vt:lpstr>Highlights of 2017 Budget</vt:lpstr>
      <vt:lpstr>Highlights of 2017 Budget</vt:lpstr>
      <vt:lpstr>Highlights of 2017 Budget</vt:lpstr>
      <vt:lpstr>Highlights of 2017 Budget</vt:lpstr>
      <vt:lpstr> QUESTIONS?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Brandy Green</dc:creator>
  <cp:lastModifiedBy>Heather</cp:lastModifiedBy>
  <cp:revision>33</cp:revision>
  <dcterms:created xsi:type="dcterms:W3CDTF">2017-04-21T20:42:29Z</dcterms:created>
  <dcterms:modified xsi:type="dcterms:W3CDTF">2017-04-21T22:27:27Z</dcterms:modified>
</cp:coreProperties>
</file>